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0"/>
  </p:notesMasterIdLst>
  <p:handoutMasterIdLst>
    <p:handoutMasterId r:id="rId61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17" r:id="rId17"/>
    <p:sldId id="433" r:id="rId18"/>
    <p:sldId id="441" r:id="rId19"/>
    <p:sldId id="442" r:id="rId20"/>
    <p:sldId id="416" r:id="rId21"/>
    <p:sldId id="426" r:id="rId22"/>
    <p:sldId id="428" r:id="rId23"/>
    <p:sldId id="427" r:id="rId24"/>
    <p:sldId id="429" r:id="rId25"/>
    <p:sldId id="446" r:id="rId26"/>
    <p:sldId id="444" r:id="rId27"/>
    <p:sldId id="445" r:id="rId28"/>
    <p:sldId id="480" r:id="rId29"/>
    <p:sldId id="481" r:id="rId30"/>
    <p:sldId id="449" r:id="rId31"/>
    <p:sldId id="450" r:id="rId32"/>
    <p:sldId id="451" r:id="rId33"/>
    <p:sldId id="452" r:id="rId34"/>
    <p:sldId id="482" r:id="rId35"/>
    <p:sldId id="422" r:id="rId36"/>
    <p:sldId id="455" r:id="rId37"/>
    <p:sldId id="456" r:id="rId38"/>
    <p:sldId id="463" r:id="rId39"/>
    <p:sldId id="464" r:id="rId40"/>
    <p:sldId id="465" r:id="rId41"/>
    <p:sldId id="457" r:id="rId42"/>
    <p:sldId id="458" r:id="rId43"/>
    <p:sldId id="459" r:id="rId44"/>
    <p:sldId id="460" r:id="rId45"/>
    <p:sldId id="461" r:id="rId46"/>
    <p:sldId id="467" r:id="rId47"/>
    <p:sldId id="468" r:id="rId48"/>
    <p:sldId id="475" r:id="rId49"/>
    <p:sldId id="470" r:id="rId50"/>
    <p:sldId id="471" r:id="rId51"/>
    <p:sldId id="483" r:id="rId52"/>
    <p:sldId id="472" r:id="rId53"/>
    <p:sldId id="473" r:id="rId54"/>
    <p:sldId id="477" r:id="rId55"/>
    <p:sldId id="479" r:id="rId56"/>
    <p:sldId id="478" r:id="rId57"/>
    <p:sldId id="411" r:id="rId58"/>
    <p:sldId id="474" r:id="rId59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37"/>
            <p14:sldId id="438"/>
            <p14:sldId id="439"/>
            <p14:sldId id="440"/>
            <p14:sldId id="417"/>
            <p14:sldId id="433"/>
            <p14:sldId id="441"/>
            <p14:sldId id="442"/>
            <p14:sldId id="416"/>
            <p14:sldId id="426"/>
            <p14:sldId id="428"/>
            <p14:sldId id="427"/>
            <p14:sldId id="429"/>
            <p14:sldId id="446"/>
            <p14:sldId id="444"/>
            <p14:sldId id="445"/>
            <p14:sldId id="480"/>
            <p14:sldId id="481"/>
            <p14:sldId id="449"/>
            <p14:sldId id="450"/>
            <p14:sldId id="451"/>
            <p14:sldId id="452"/>
            <p14:sldId id="482"/>
            <p14:sldId id="422"/>
            <p14:sldId id="455"/>
            <p14:sldId id="456"/>
            <p14:sldId id="463"/>
            <p14:sldId id="464"/>
            <p14:sldId id="465"/>
            <p14:sldId id="457"/>
            <p14:sldId id="458"/>
            <p14:sldId id="459"/>
            <p14:sldId id="460"/>
            <p14:sldId id="461"/>
            <p14:sldId id="467"/>
            <p14:sldId id="468"/>
            <p14:sldId id="475"/>
            <p14:sldId id="470"/>
            <p14:sldId id="471"/>
            <p14:sldId id="483"/>
            <p14:sldId id="472"/>
            <p14:sldId id="473"/>
            <p14:sldId id="477"/>
            <p14:sldId id="479"/>
            <p14:sldId id="478"/>
            <p14:sldId id="411"/>
            <p14:sldId id="4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3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72976" autoAdjust="0"/>
  </p:normalViewPr>
  <p:slideViewPr>
    <p:cSldViewPr snapToGrid="0" snapToObjects="1">
      <p:cViewPr>
        <p:scale>
          <a:sx n="66" d="100"/>
          <a:sy n="66" d="100"/>
        </p:scale>
        <p:origin x="540" y="132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83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89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90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84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5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300" dirty="0"/>
              <a:t>Add something about the general intro?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62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8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2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3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rmofisher.com/blog/mining/mining-metals-for-a-renewable-energy-future/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879832"/>
                  </p:ext>
                </p:extLst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106250" r="-100244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209524" r="-100244" b="-5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309524" r="-100244" b="-4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Defining worst case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Here is the unit of the diagram missing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3ECE2D60-EFE9-48DC-B3A0-08397377A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16" y="1471098"/>
            <a:ext cx="5221071" cy="39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9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D413DDF-D8D1-4B32-9D40-84EA1C907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48" y="1980892"/>
            <a:ext cx="5130115" cy="3847586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BA9A990-C44A-4319-8AB8-024EDDDE6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237" y="1980892"/>
            <a:ext cx="5130115" cy="384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1767292" y="1594333"/>
            <a:ext cx="3928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</p:txBody>
      </p:sp>
      <p:pic>
        <p:nvPicPr>
          <p:cNvPr id="7" name="Imagen 6" descr="Imagen que contiene cielo&#10;&#10;Descripción generada automáticamente">
            <a:extLst>
              <a:ext uri="{FF2B5EF4-FFF2-40B4-BE49-F238E27FC236}">
                <a16:creationId xmlns:a16="http://schemas.microsoft.com/office/drawing/2014/main" id="{AE708018-2C93-40E1-8146-7771AF7D2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59" y="3063316"/>
            <a:ext cx="8523282" cy="27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3D70764-A3B7-4E7F-8A3C-25F2A2E2AEFF}"/>
              </a:ext>
            </a:extLst>
          </p:cNvPr>
          <p:cNvSpPr txBox="1"/>
          <p:nvPr/>
        </p:nvSpPr>
        <p:spPr>
          <a:xfrm>
            <a:off x="587374" y="1812882"/>
            <a:ext cx="6145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Measures input voltage and current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Sensors includes isolation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93" y="2613801"/>
            <a:ext cx="7965013" cy="33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05FAD66D-3359-482D-880F-000F68E188EE}"/>
              </a:ext>
            </a:extLst>
          </p:cNvPr>
          <p:cNvSpPr txBox="1"/>
          <p:nvPr/>
        </p:nvSpPr>
        <p:spPr>
          <a:xfrm>
            <a:off x="6272223" y="3135146"/>
            <a:ext cx="614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INSERT PICTURES OF TRACOS AND LEDS</a:t>
            </a:r>
          </a:p>
        </p:txBody>
      </p:sp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spots.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Interferences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2094634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420607" y="1670676"/>
            <a:ext cx="1550025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59998" y="4485503"/>
            <a:ext cx="672999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8" y="5449331"/>
            <a:ext cx="7767959" cy="705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5ED3264-0816-44BC-95F9-595B6E3E38D2}"/>
              </a:ext>
            </a:extLst>
          </p:cNvPr>
          <p:cNvSpPr/>
          <p:nvPr/>
        </p:nvSpPr>
        <p:spPr>
          <a:xfrm>
            <a:off x="7870785" y="2882096"/>
            <a:ext cx="1203767" cy="2338086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963FC40-C19E-4061-9133-E18839105188}"/>
              </a:ext>
            </a:extLst>
          </p:cNvPr>
          <p:cNvSpPr/>
          <p:nvPr/>
        </p:nvSpPr>
        <p:spPr>
          <a:xfrm>
            <a:off x="587374" y="2374493"/>
            <a:ext cx="2618813" cy="775503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E028F795-0B51-441A-AB7D-244E34B1CB1D}"/>
              </a:ext>
            </a:extLst>
          </p:cNvPr>
          <p:cNvSpPr txBox="1"/>
          <p:nvPr/>
        </p:nvSpPr>
        <p:spPr>
          <a:xfrm>
            <a:off x="587374" y="2752615"/>
            <a:ext cx="2870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Isolation bridge.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23A0E08-58D5-4A2D-A755-A7F5784F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51DFC5F-46D6-47CE-9296-89D58B140901}"/>
              </a:ext>
            </a:extLst>
          </p:cNvPr>
          <p:cNvSpPr/>
          <p:nvPr/>
        </p:nvSpPr>
        <p:spPr>
          <a:xfrm>
            <a:off x="10086979" y="2114510"/>
            <a:ext cx="688114" cy="376730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BB31999-E2EA-4716-A95F-0947DEDBE22E}"/>
              </a:ext>
            </a:extLst>
          </p:cNvPr>
          <p:cNvSpPr/>
          <p:nvPr/>
        </p:nvSpPr>
        <p:spPr>
          <a:xfrm>
            <a:off x="522801" y="2684844"/>
            <a:ext cx="2791899" cy="47745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8968"/>
          <a:stretch>
            <a:fillRect/>
          </a:stretch>
        </p:blipFill>
        <p:spPr/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7639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43BF9068-42EB-4E25-8CBF-7D02C082F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" b="240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A66DCF-F9E0-45C9-A9FC-47A7E7E4D7A5}"/>
              </a:ext>
            </a:extLst>
          </p:cNvPr>
          <p:cNvSpPr txBox="1"/>
          <p:nvPr/>
        </p:nvSpPr>
        <p:spPr>
          <a:xfrm>
            <a:off x="10894422" y="6413863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59" y="927308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</a:t>
            </a:r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read too fast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Environment’s variables changes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97" y="1472239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>
                <a:solidFill>
                  <a:schemeClr val="tx1"/>
                </a:solidFill>
              </a:rPr>
              <a:t>Pmax</a:t>
            </a:r>
            <a:endParaRPr lang="es-ES" b="1" dirty="0" smtClean="0">
              <a:solidFill>
                <a:schemeClr val="tx1"/>
              </a:solidFill>
            </a:endParaRPr>
          </a:p>
          <a:p>
            <a:pPr algn="ctr"/>
            <a:r>
              <a:rPr lang="es-ES" b="1" dirty="0" err="1" smtClean="0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9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lectrónica, pantalla&#10;&#10;Descripción generada automáticamente">
            <a:extLst>
              <a:ext uri="{FF2B5EF4-FFF2-40B4-BE49-F238E27FC236}">
                <a16:creationId xmlns:a16="http://schemas.microsoft.com/office/drawing/2014/main" id="{69D5C149-39B5-4217-842B-6F14E980B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3" y="1101502"/>
            <a:ext cx="10116344" cy="5290004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E25A66D7-CB63-44A3-8CFC-018002565ED4}"/>
              </a:ext>
            </a:extLst>
          </p:cNvPr>
          <p:cNvSpPr txBox="1"/>
          <p:nvPr/>
        </p:nvSpPr>
        <p:spPr>
          <a:xfrm>
            <a:off x="6159500" y="4360317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r>
              <a:rPr lang="en-GB" sz="1100" spc="3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35C53A-98C4-47C6-A1CA-39BDA6A6A4D9}"/>
              </a:ext>
            </a:extLst>
          </p:cNvPr>
          <p:cNvSpPr/>
          <p:nvPr/>
        </p:nvSpPr>
        <p:spPr>
          <a:xfrm>
            <a:off x="852113" y="1101502"/>
            <a:ext cx="10116344" cy="353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67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Introduction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806956"/>
            <a:ext cx="7053518" cy="5919521"/>
          </a:xfrm>
          <a:prstGeom prst="rect">
            <a:avLst/>
          </a:prstGeom>
        </p:spPr>
      </p:pic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</a:t>
            </a:r>
            <a:r>
              <a:rPr lang="en-GB" sz="1400" spc="300" dirty="0" smtClean="0">
                <a:sym typeface="Wingdings" panose="05000000000000000000" pitchFamily="2" charset="2"/>
              </a:rPr>
              <a:t>environmental</a:t>
            </a: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>
                <a:sym typeface="Wingdings" panose="05000000000000000000" pitchFamily="2" charset="2"/>
              </a:rPr>
              <a:t>…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0630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41" y="1362780"/>
            <a:ext cx="7209387" cy="540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1836"/>
            <a:ext cx="4677943" cy="14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470" y="4513997"/>
            <a:ext cx="1757002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2" y="1648323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Irradiance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80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627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I don’t know what else to say here.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A25F8807-2410-475D-B566-4E616D37272D}"/>
              </a:ext>
            </a:extLst>
          </p:cNvPr>
          <p:cNvSpPr txBox="1"/>
          <p:nvPr/>
        </p:nvSpPr>
        <p:spPr>
          <a:xfrm>
            <a:off x="7807280" y="3303065"/>
            <a:ext cx="41040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000" spc="300" dirty="0">
                <a:solidFill>
                  <a:srgbClr val="FF0000"/>
                </a:solidFill>
              </a:rPr>
              <a:t>Include picture.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636404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15" y="1502600"/>
            <a:ext cx="6171583" cy="3087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7" y="1580096"/>
            <a:ext cx="4123391" cy="41233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17" y="1480815"/>
            <a:ext cx="6324864" cy="31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voltaje,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878914" y="5420859"/>
                <a:ext cx="5087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914" y="5420859"/>
                <a:ext cx="5087309" cy="338554"/>
              </a:xfrm>
              <a:prstGeom prst="rect">
                <a:avLst/>
              </a:prstGeom>
              <a:blipFill>
                <a:blip r:embed="rId4"/>
                <a:stretch>
                  <a:fillRect l="-599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64" y="1580097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8" y="1537616"/>
            <a:ext cx="3916037" cy="3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voltaje,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878914" y="5547992"/>
                <a:ext cx="5087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914" y="5547992"/>
                <a:ext cx="5087309" cy="338554"/>
              </a:xfrm>
              <a:prstGeom prst="rect">
                <a:avLst/>
              </a:prstGeom>
              <a:blipFill>
                <a:blip r:embed="rId4"/>
                <a:stretch>
                  <a:fillRect l="-599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50" y="1618437"/>
            <a:ext cx="3964356" cy="3964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6" y="1618437"/>
            <a:ext cx="3929555" cy="39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710467" y="4488295"/>
            <a:ext cx="6264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in Buck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35401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9054" y="1841909"/>
            <a:ext cx="5883091" cy="4002429"/>
            <a:chOff x="101677" y="1980892"/>
            <a:chExt cx="5883091" cy="400242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b="16992"/>
            <a:stretch/>
          </p:blipFill>
          <p:spPr>
            <a:xfrm>
              <a:off x="101677" y="1980892"/>
              <a:ext cx="5883091" cy="3585941"/>
            </a:xfrm>
            <a:prstGeom prst="rect">
              <a:avLst/>
            </a:prstGeom>
          </p:spPr>
        </p:pic>
        <p:sp>
          <p:nvSpPr>
            <p:cNvPr id="10" name="Tekstfelt 3"/>
            <p:cNvSpPr txBox="1"/>
            <p:nvPr/>
          </p:nvSpPr>
          <p:spPr>
            <a:xfrm>
              <a:off x="4647640" y="5644767"/>
              <a:ext cx="80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[3]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76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5" name="Grupo 4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0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[3]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153948"/>
            <a:ext cx="5577464" cy="3600000"/>
          </a:xfrm>
          <a:prstGeom prst="rect">
            <a:avLst/>
          </a:prstGeom>
        </p:spPr>
      </p:pic>
      <p:sp>
        <p:nvSpPr>
          <p:cNvPr id="22" name="Tekstfelt 3"/>
          <p:cNvSpPr txBox="1"/>
          <p:nvPr/>
        </p:nvSpPr>
        <p:spPr>
          <a:xfrm>
            <a:off x="7684495" y="5759380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</a:t>
            </a:r>
            <a:r>
              <a:rPr lang="en-GB" sz="1600" spc="300" dirty="0" smtClean="0">
                <a:sym typeface="Wingdings" panose="05000000000000000000" pitchFamily="2" charset="2"/>
              </a:rPr>
              <a:t>removed</a:t>
            </a:r>
            <a:endParaRPr lang="en-GB" sz="1600" spc="3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52644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 smtClean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>
                <a:sym typeface="Wingdings" panose="05000000000000000000" pitchFamily="2" charset="2"/>
              </a:rPr>
              <a:t>Design considered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/>
              <a:t>Positive peak voltage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 smtClean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 smtClean="0"/>
              <a:t>Output current limitation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2911202"/>
            <a:ext cx="3395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</a:t>
            </a:r>
            <a:r>
              <a:rPr lang="en-GB" sz="1600" spc="300" dirty="0" smtClean="0">
                <a:sym typeface="Wingdings" panose="05000000000000000000" pitchFamily="2" charset="2"/>
              </a:rPr>
              <a:t>noisy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</a:t>
            </a:r>
            <a:r>
              <a:rPr lang="en-GB" sz="1600" spc="300" dirty="0" smtClean="0">
                <a:sym typeface="Wingdings" panose="05000000000000000000" pitchFamily="2" charset="2"/>
              </a:rPr>
              <a:t>enough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good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bad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did we learn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54104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US" dirty="0">
                <a:hlinkClick r:id="rId3"/>
              </a:rPr>
              <a:t>http://www.safegardgroup.com/blog/2017/07/27/solar-panel-disposal3/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MOSFET Gate Drive </a:t>
            </a:r>
            <a:r>
              <a:rPr lang="en-GB" sz="1600" spc="300" dirty="0" smtClean="0">
                <a:sym typeface="Wingdings" panose="05000000000000000000" pitchFamily="2" charset="2"/>
              </a:rPr>
              <a:t>Circuit AN, </a:t>
            </a:r>
            <a:r>
              <a:rPr lang="en-GB" sz="1600" spc="300" dirty="0">
                <a:sym typeface="Wingdings" panose="05000000000000000000" pitchFamily="2" charset="2"/>
              </a:rPr>
              <a:t>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</a:t>
            </a:r>
            <a:r>
              <a:rPr lang="en-GB" sz="1600" spc="300" dirty="0">
                <a:sym typeface="Wingdings" panose="05000000000000000000" pitchFamily="2" charset="2"/>
                <a:hlinkClick r:id="rId5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2391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10D1697-A564-43AA-B9EE-407F856E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71631"/>
            <a:ext cx="7604150" cy="4188429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487930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Module integrated converter.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MIC characteristics</a:t>
            </a: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- Consider pros and cons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607969" y="2206927"/>
            <a:ext cx="64744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Are we saying anything else? Cost?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A48C09CD-C0CF-43CF-8951-42CF5BE85F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8968"/>
          <a:stretch>
            <a:fillRect/>
          </a:stretch>
        </p:blipFill>
        <p:spPr/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55</TotalTime>
  <Words>1346</Words>
  <Application>Microsoft Office PowerPoint</Application>
  <PresentationFormat>Panorámica</PresentationFormat>
  <Paragraphs>597</Paragraphs>
  <Slides>58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MIC characteristics - Consider pros and cons</vt:lpstr>
      <vt:lpstr>Problem statement and objectives</vt:lpstr>
      <vt:lpstr>Converter Design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Power circuitry</vt:lpstr>
      <vt:lpstr>Driving circuitry</vt:lpstr>
      <vt:lpstr>Sensors</vt:lpstr>
      <vt:lpstr>Power supplies</vt:lpstr>
      <vt:lpstr>PCB layout</vt:lpstr>
      <vt:lpstr>Hot and cold sides</vt:lpstr>
      <vt:lpstr>EMI - EMC</vt:lpstr>
      <vt:lpstr>Isolations</vt:lpstr>
      <vt:lpstr>Others</vt:lpstr>
      <vt:lpstr>Converter Design</vt:lpstr>
      <vt:lpstr>Perturb &amp; Observe technique</vt:lpstr>
      <vt:lpstr>Implementation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Final implementation</vt:lpstr>
      <vt:lpstr>Final implementation</vt:lpstr>
      <vt:lpstr>Final implementation</vt:lpstr>
      <vt:lpstr>Test Results </vt:lpstr>
      <vt:lpstr>Testing Introduction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Efficiency of the converter</vt:lpstr>
      <vt:lpstr>Comparison simulation and experiments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Nicolas Murguizur</cp:lastModifiedBy>
  <cp:revision>502</cp:revision>
  <cp:lastPrinted>2017-03-09T03:48:56Z</cp:lastPrinted>
  <dcterms:created xsi:type="dcterms:W3CDTF">2016-11-10T06:07:03Z</dcterms:created>
  <dcterms:modified xsi:type="dcterms:W3CDTF">2019-01-09T08:59:51Z</dcterms:modified>
</cp:coreProperties>
</file>